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5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ante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ubstituent dată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3DA17D-8300-4B57-A6AD-6DB74F2865E7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4" name="Substituent imagine diapozitiv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Substituent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6A6440-8FAC-4698-9190-1533B036EDD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imagine diapozitiv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ubstituent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6A6440-8FAC-4698-9190-1533B036EDD7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zitiv titlu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Dreptunghi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Dreptunghi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Dreptunghi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Dreptunghi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Dreptunghi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u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o-RO" smtClean="0"/>
              <a:t>Faceți clic pentru editarea stilului de subtitlu al coordonatorului</a:t>
            </a:r>
            <a:endParaRPr kumimoji="0" lang="en-US"/>
          </a:p>
        </p:txBody>
      </p:sp>
      <p:sp>
        <p:nvSpPr>
          <p:cNvPr id="28" name="Substituent dată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7D364-4C56-44A5-82C6-92B801747F86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17" name="Substituent subsol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ector drept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Dreptunghi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ubstituent număr diapozitiv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EB8FB33-C562-424F-8039-7109B2EB57E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u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7D364-4C56-44A5-82C6-92B801747F86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8FB33-C562-424F-8039-7109B2EB57E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lu vertical și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reptunghi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Dreptunghi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Dreptunghi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Dreptunghi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Dreptunghi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Dreptunghi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Conector drept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9EB8FB33-C562-424F-8039-7109B2EB57E9}" type="slidenum">
              <a:rPr lang="en-US" smtClean="0"/>
              <a:t>‹#›</a:t>
            </a:fld>
            <a:endParaRPr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7D364-4C56-44A5-82C6-92B801747F86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7D364-4C56-44A5-82C6-92B801747F86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9EB8FB33-C562-424F-8039-7109B2EB57E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ubstituent conținut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ntet secțiun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reptunghi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Dreptunghi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Dreptunghi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Dreptunghi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Dreptunghi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Dreptunghi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13" name="Dreptunghi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reptunghi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7D364-4C56-44A5-82C6-92B801747F86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8" name="Conector drept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EB8FB33-C562-424F-8039-7109B2EB57E9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3C47D364-4C56-44A5-82C6-92B801747F86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8FB33-C562-424F-8039-7109B2EB57E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ector drept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Substituent conținut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12" name="Substituent conținut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ți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ector drept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Dreptunghi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Dreptunghi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Dreptunghi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Dreptunghi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Dreptunghi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Dreptunghi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7D364-4C56-44A5-82C6-92B801747F86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Conector drept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Dreptunghi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Substituent conținut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26" name="Substituent conținut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9EB8FB33-C562-424F-8039-7109B2EB57E9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u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7D364-4C56-44A5-82C6-92B801747F86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9EB8FB33-C562-424F-8039-7109B2EB57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reptunghi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Dreptunghi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Dreptunghi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Dreptunghi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reptunghi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Dreptunghi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7D364-4C56-44A5-82C6-92B801747F86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EB8FB33-C562-424F-8039-7109B2EB57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ținut cu legendă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Dreptunghi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Dreptunghi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Dreptunghi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Dreptunghi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Dreptunghi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Dreptunghi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8" name="Dreptunghi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Conector drept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Substituent conținut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EB8FB33-C562-424F-8039-7109B2EB57E9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Dreptunghi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7D364-4C56-44A5-82C6-92B801747F86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ector drept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Dreptunghi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Dreptunghi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Dreptunghi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Dreptunghi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Dreptunghi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Dreptunghi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reptunghi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9EB8FB33-C562-424F-8039-7109B2EB57E9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o-RO" smtClean="0"/>
              <a:t>Faceți clic pe pictogramă pentru a adăuga o imagine</a:t>
            </a:r>
            <a:endParaRPr kumimoji="0" lang="en-US" dirty="0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22" name="Dreptunghi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3C47D364-4C56-44A5-82C6-92B801747F86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reptunghi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Dreptunghi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Dreptunghi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Dreptunghi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Dreptunghi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Substituent dată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3C47D364-4C56-44A5-82C6-92B801747F86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Dreptunghi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ector drept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ubstituent număr diapozitiv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EB8FB33-C562-424F-8039-7109B2EB57E9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Substituent titlu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13" name="Substituent text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  <a:p>
            <a:pPr lvl="1" eaLnBrk="1" latinLnBrk="0" hangingPunct="1"/>
            <a:r>
              <a:rPr kumimoji="0" lang="ro-RO" smtClean="0"/>
              <a:t>Al doilea nivel</a:t>
            </a:r>
          </a:p>
          <a:p>
            <a:pPr lvl="2" eaLnBrk="1" latinLnBrk="0" hangingPunct="1"/>
            <a:r>
              <a:rPr kumimoji="0" lang="ro-RO" smtClean="0"/>
              <a:t>Al treilea nivel</a:t>
            </a:r>
          </a:p>
          <a:p>
            <a:pPr lvl="3" eaLnBrk="1" latinLnBrk="0" hangingPunct="1"/>
            <a:r>
              <a:rPr kumimoji="0" lang="ro-RO" smtClean="0"/>
              <a:t>Al patrulea nivel</a:t>
            </a:r>
          </a:p>
          <a:p>
            <a:pPr lvl="4" eaLnBrk="1" latinLnBrk="0" hangingPunct="1"/>
            <a:r>
              <a:rPr kumimoji="0" lang="ro-RO" smtClean="0"/>
              <a:t>Al cincilea nivel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u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u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Functii</a:t>
            </a:r>
            <a:r>
              <a:rPr lang="en-US" dirty="0" smtClean="0"/>
              <a:t> </a:t>
            </a:r>
            <a:r>
              <a:rPr lang="en-US" dirty="0" err="1" smtClean="0"/>
              <a:t>numerice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round</a:t>
            </a: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o-RO" b="1" dirty="0"/>
              <a:t>ROUND(x,y)</a:t>
            </a:r>
            <a:r>
              <a:rPr lang="ro-RO" dirty="0"/>
              <a:t> – rotunjeşte valoarea lui </a:t>
            </a:r>
            <a:r>
              <a:rPr lang="ro-RO" b="1" dirty="0"/>
              <a:t>x</a:t>
            </a:r>
            <a:r>
              <a:rPr lang="ro-RO" dirty="0"/>
              <a:t> la un număr de cifre </a:t>
            </a:r>
            <a:r>
              <a:rPr lang="ro-RO" dirty="0" smtClean="0"/>
              <a:t>pre</a:t>
            </a:r>
            <a:r>
              <a:rPr lang="ro-RO" dirty="0" smtClean="0"/>
              <a:t>cizat prin parametrul </a:t>
            </a:r>
            <a:r>
              <a:rPr lang="ro-RO" b="1" dirty="0" smtClean="0"/>
              <a:t>y</a:t>
            </a:r>
            <a:r>
              <a:rPr lang="ro-RO" dirty="0" smtClean="0"/>
              <a:t>. </a:t>
            </a:r>
            <a:endParaRPr lang="en-US" dirty="0" smtClean="0"/>
          </a:p>
          <a:p>
            <a:r>
              <a:rPr lang="vi-VN" dirty="0" smtClean="0"/>
              <a:t>Dacă </a:t>
            </a:r>
            <a:r>
              <a:rPr lang="vi-VN" dirty="0"/>
              <a:t>al doilea parametru este un număr pozitiv, atunci se vor păstra din </a:t>
            </a:r>
            <a:r>
              <a:rPr lang="vi-VN" b="1" dirty="0"/>
              <a:t>x</a:t>
            </a:r>
            <a:r>
              <a:rPr lang="vi-VN" dirty="0"/>
              <a:t> primele </a:t>
            </a:r>
            <a:r>
              <a:rPr lang="vi-VN" b="1" dirty="0"/>
              <a:t>y</a:t>
            </a:r>
            <a:r>
              <a:rPr lang="vi-VN" dirty="0"/>
              <a:t> zecimale, ultima dintre aceste cifre fiind rotunjită, în funcţie de de următoarea zecimală.</a:t>
            </a:r>
            <a:endParaRPr lang="vi-VN" dirty="0" smtClean="0"/>
          </a:p>
          <a:p>
            <a:r>
              <a:rPr lang="vi-VN" dirty="0"/>
              <a:t>Al doilea argument poate fi o valoare negativă, rotunjirea făcându-se la stânga punctului zecimal. Cifra a </a:t>
            </a:r>
            <a:r>
              <a:rPr lang="vi-VN" b="1" dirty="0"/>
              <a:t>|y|+1</a:t>
            </a:r>
            <a:r>
              <a:rPr lang="vi-VN" dirty="0"/>
              <a:t> din faţa punctului zecimal (numărând de la punctul zecimal spre stânga începând cu </a:t>
            </a:r>
            <a:r>
              <a:rPr lang="vi-VN" b="1" dirty="0"/>
              <a:t>1</a:t>
            </a:r>
            <a:r>
              <a:rPr lang="vi-VN" dirty="0"/>
              <a:t>) va fi rotunjită în funcţie cifra aflată imediat la dreapta ei. Primele </a:t>
            </a:r>
            <a:r>
              <a:rPr lang="vi-VN" b="1" dirty="0"/>
              <a:t>|y|</a:t>
            </a:r>
            <a:r>
              <a:rPr lang="vi-VN" dirty="0"/>
              <a:t> cifre din stânga punctului zecimal vor deveni </a:t>
            </a:r>
            <a:r>
              <a:rPr lang="vi-VN" b="1" dirty="0"/>
              <a:t>0</a:t>
            </a:r>
            <a:r>
              <a:rPr lang="vi-VN" dirty="0"/>
              <a:t>.</a:t>
            </a:r>
            <a:endParaRPr lang="vi-VN" dirty="0" smtClean="0"/>
          </a:p>
          <a:p>
            <a:r>
              <a:rPr lang="vi-VN" dirty="0"/>
              <a:t>Cel de al doilea argument este opţional, în cazul în care nu se precizează, este considerată implicit valoarea </a:t>
            </a:r>
            <a:r>
              <a:rPr lang="vi-VN" b="1" dirty="0"/>
              <a:t>0</a:t>
            </a:r>
            <a:r>
              <a:rPr lang="vi-VN" dirty="0" smtClean="0"/>
              <a:t>.</a:t>
            </a:r>
            <a:endParaRPr lang="en-US" dirty="0" smtClean="0"/>
          </a:p>
          <a:p>
            <a:r>
              <a:rPr lang="en-US" dirty="0"/>
              <a:t>ROUND(45.926) </a:t>
            </a:r>
            <a:r>
              <a:rPr lang="en-US" dirty="0" smtClean="0"/>
              <a:t> </a:t>
            </a:r>
            <a:r>
              <a:rPr lang="en-US" dirty="0" err="1" smtClean="0"/>
              <a:t>sau</a:t>
            </a:r>
            <a:r>
              <a:rPr lang="en-US" dirty="0" smtClean="0"/>
              <a:t> </a:t>
            </a:r>
            <a:r>
              <a:rPr lang="en-US" dirty="0"/>
              <a:t>ROUND(45.926, 0</a:t>
            </a:r>
            <a:r>
              <a:rPr lang="en-US" dirty="0" smtClean="0"/>
              <a:t>)    tot 46</a:t>
            </a:r>
            <a:endParaRPr lang="vi-VN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exemple</a:t>
            </a: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/>
              <a:t>ROUND(45.926, 2) </a:t>
            </a:r>
            <a:r>
              <a:rPr lang="en-US" b="1" dirty="0" smtClean="0"/>
              <a:t>45.93</a:t>
            </a:r>
          </a:p>
          <a:p>
            <a:r>
              <a:rPr lang="en-US" b="1" dirty="0"/>
              <a:t>ROUND(45.926, -1) </a:t>
            </a:r>
            <a:r>
              <a:rPr lang="en-US" b="1" dirty="0" smtClean="0"/>
              <a:t>50</a:t>
            </a:r>
          </a:p>
          <a:p>
            <a:r>
              <a:rPr lang="ro-RO" b="1" dirty="0" err="1"/>
              <a:t>round</a:t>
            </a:r>
            <a:r>
              <a:rPr lang="ro-RO" b="1" dirty="0"/>
              <a:t>(745.126,-2</a:t>
            </a:r>
            <a:r>
              <a:rPr lang="ro-RO" b="1" dirty="0" smtClean="0"/>
              <a:t>)</a:t>
            </a:r>
            <a:r>
              <a:rPr lang="en-US" b="1" dirty="0" smtClean="0"/>
              <a:t> </a:t>
            </a:r>
            <a:r>
              <a:rPr lang="ro-RO" b="1" dirty="0" smtClean="0"/>
              <a:t>700</a:t>
            </a:r>
            <a:endParaRPr lang="en-US" b="1" dirty="0" smtClean="0"/>
          </a:p>
          <a:p>
            <a:r>
              <a:rPr lang="ro-RO" b="1" dirty="0" err="1"/>
              <a:t>round</a:t>
            </a:r>
            <a:r>
              <a:rPr lang="ro-RO" b="1" dirty="0"/>
              <a:t>(745.126,-3) </a:t>
            </a:r>
            <a:r>
              <a:rPr lang="ro-RO" b="1" dirty="0" smtClean="0"/>
              <a:t>1000</a:t>
            </a:r>
            <a:endParaRPr lang="en-US" b="1" dirty="0" smtClean="0"/>
          </a:p>
          <a:p>
            <a:r>
              <a:rPr lang="ro-RO" b="1" dirty="0" err="1"/>
              <a:t>round</a:t>
            </a:r>
            <a:r>
              <a:rPr lang="ro-RO" b="1" dirty="0"/>
              <a:t>(745.126,-4) </a:t>
            </a:r>
            <a:r>
              <a:rPr lang="ro-RO" b="1" dirty="0" smtClean="0"/>
              <a:t>0</a:t>
            </a:r>
            <a:endParaRPr lang="en-US" b="1" dirty="0" smtClean="0"/>
          </a:p>
          <a:p>
            <a:r>
              <a:rPr lang="ro-RO" b="1" dirty="0" err="1"/>
              <a:t>round</a:t>
            </a:r>
            <a:r>
              <a:rPr lang="ro-RO" b="1" dirty="0"/>
              <a:t>(745.126,-1) 750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b="1" dirty="0" smtClean="0"/>
              <a:t>TRUNC</a:t>
            </a: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o-RO" b="1" dirty="0"/>
              <a:t>TRUNC(x)</a:t>
            </a:r>
            <a:r>
              <a:rPr lang="ro-RO" dirty="0"/>
              <a:t> – este asemănătoare cu funcţia </a:t>
            </a:r>
            <a:r>
              <a:rPr lang="ro-RO" b="1" dirty="0"/>
              <a:t>ROUND</a:t>
            </a:r>
            <a:r>
              <a:rPr lang="ro-RO" dirty="0"/>
              <a:t>, fără a rotunji </a:t>
            </a:r>
            <a:r>
              <a:rPr lang="ro-RO" dirty="0" smtClean="0"/>
              <a:t>ultima </a:t>
            </a:r>
            <a:r>
              <a:rPr lang="ro-RO" dirty="0"/>
              <a:t>cifră</a:t>
            </a:r>
            <a:r>
              <a:rPr lang="ro-RO" dirty="0" smtClean="0"/>
              <a:t>.</a:t>
            </a:r>
            <a:endParaRPr lang="en-US" dirty="0" smtClean="0"/>
          </a:p>
          <a:p>
            <a:r>
              <a:rPr lang="en-US" b="1" dirty="0"/>
              <a:t>TRUNC (45.926, 2) </a:t>
            </a:r>
            <a:r>
              <a:rPr lang="en-US" b="1" dirty="0" smtClean="0"/>
              <a:t>45.92</a:t>
            </a:r>
          </a:p>
          <a:p>
            <a:r>
              <a:rPr lang="en-US" b="1" dirty="0"/>
              <a:t>TRUNC (45.926, 0) 45</a:t>
            </a:r>
          </a:p>
          <a:p>
            <a:r>
              <a:rPr lang="en-US" b="1" dirty="0"/>
              <a:t>TRUNC (45.926) </a:t>
            </a:r>
            <a:r>
              <a:rPr lang="en-US" b="1" dirty="0" smtClean="0"/>
              <a:t>45</a:t>
            </a:r>
          </a:p>
          <a:p>
            <a:r>
              <a:rPr lang="ro-RO" b="1" dirty="0" err="1"/>
              <a:t>trunc</a:t>
            </a:r>
            <a:r>
              <a:rPr lang="ro-RO" b="1" dirty="0"/>
              <a:t>(745.126,-1</a:t>
            </a:r>
            <a:r>
              <a:rPr lang="ro-RO" b="1" dirty="0" smtClean="0"/>
              <a:t>)</a:t>
            </a:r>
            <a:r>
              <a:rPr lang="en-US" b="1" dirty="0" smtClean="0"/>
              <a:t> </a:t>
            </a:r>
            <a:r>
              <a:rPr lang="ro-RO" b="1" dirty="0" smtClean="0"/>
              <a:t>740</a:t>
            </a:r>
            <a:endParaRPr lang="en-US" b="1" dirty="0" smtClean="0"/>
          </a:p>
          <a:p>
            <a:r>
              <a:rPr lang="ro-RO" b="1" dirty="0" err="1"/>
              <a:t>trunc</a:t>
            </a:r>
            <a:r>
              <a:rPr lang="ro-RO" b="1" dirty="0"/>
              <a:t>(745.126,-2</a:t>
            </a:r>
            <a:r>
              <a:rPr lang="ro-RO" b="1" dirty="0" smtClean="0"/>
              <a:t>)</a:t>
            </a:r>
            <a:r>
              <a:rPr lang="en-US" b="1" dirty="0" smtClean="0"/>
              <a:t> </a:t>
            </a:r>
            <a:r>
              <a:rPr lang="ro-RO" b="1" dirty="0" smtClean="0"/>
              <a:t>700</a:t>
            </a:r>
            <a:endParaRPr lang="en-US" b="1" dirty="0" smtClean="0"/>
          </a:p>
          <a:p>
            <a:r>
              <a:rPr lang="ro-RO" b="1" dirty="0" err="1"/>
              <a:t>trunc</a:t>
            </a:r>
            <a:r>
              <a:rPr lang="ro-RO" b="1" dirty="0"/>
              <a:t>(745.126,-3</a:t>
            </a:r>
            <a:r>
              <a:rPr lang="ro-RO" b="1" dirty="0" smtClean="0"/>
              <a:t>)</a:t>
            </a:r>
            <a:r>
              <a:rPr lang="en-US" b="1" dirty="0" smtClean="0"/>
              <a:t> 0</a:t>
            </a:r>
          </a:p>
          <a:p>
            <a:r>
              <a:rPr lang="ro-RO" b="1" dirty="0" err="1" smtClean="0"/>
              <a:t>trunc</a:t>
            </a:r>
            <a:r>
              <a:rPr lang="ro-RO" b="1" dirty="0" smtClean="0"/>
              <a:t>(745.126,</a:t>
            </a:r>
            <a:r>
              <a:rPr lang="en-US" b="1" dirty="0" smtClean="0"/>
              <a:t>0</a:t>
            </a:r>
            <a:r>
              <a:rPr lang="ro-RO" b="1" dirty="0" smtClean="0"/>
              <a:t>)</a:t>
            </a:r>
            <a:r>
              <a:rPr lang="en-US" b="1" dirty="0" smtClean="0"/>
              <a:t> 745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b="1" dirty="0" smtClean="0"/>
              <a:t>MOD(x,y</a:t>
            </a:r>
            <a:r>
              <a:rPr lang="en-US" b="1" dirty="0" smtClean="0"/>
              <a:t>)</a:t>
            </a: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vi-VN" b="1" dirty="0"/>
              <a:t>MOD(x,y)</a:t>
            </a:r>
            <a:r>
              <a:rPr lang="vi-VN" dirty="0" smtClean="0"/>
              <a:t> –restul împărţirii lui </a:t>
            </a:r>
            <a:r>
              <a:rPr lang="vi-VN" b="1" dirty="0"/>
              <a:t>x</a:t>
            </a:r>
            <a:r>
              <a:rPr lang="vi-VN" dirty="0" smtClean="0"/>
              <a:t> la </a:t>
            </a:r>
            <a:r>
              <a:rPr lang="vi-VN" b="1" dirty="0"/>
              <a:t>y</a:t>
            </a:r>
            <a:r>
              <a:rPr lang="vi-VN" dirty="0" smtClean="0"/>
              <a:t>. Teorema împărţirii cu rest este extinsă de această funcţie şi pentru numerele reale. Adică se ţine cont de relaţia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vi-VN" b="1" dirty="0" smtClean="0"/>
              <a:t>x=y </a:t>
            </a:r>
            <a:r>
              <a:rPr lang="vi-VN" b="1" dirty="0"/>
              <a:t>* cât + rest</a:t>
            </a:r>
            <a:endParaRPr lang="vi-VN" dirty="0" smtClean="0"/>
          </a:p>
          <a:p>
            <a:r>
              <a:rPr lang="vi-VN" dirty="0"/>
              <a:t>unde restul trebuie să fie în modul strict mai mic decât </a:t>
            </a:r>
            <a:r>
              <a:rPr lang="vi-VN" b="1" dirty="0"/>
              <a:t>y</a:t>
            </a:r>
            <a:r>
              <a:rPr lang="vi-VN" dirty="0" smtClean="0"/>
              <a:t>.</a:t>
            </a:r>
            <a:endParaRPr lang="en-US" dirty="0" smtClean="0"/>
          </a:p>
          <a:p>
            <a:r>
              <a:rPr lang="ro-RO" b="1" dirty="0"/>
              <a:t>mod(10,3</a:t>
            </a:r>
            <a:r>
              <a:rPr lang="ro-RO" b="1" dirty="0" smtClean="0"/>
              <a:t>)</a:t>
            </a:r>
            <a:r>
              <a:rPr lang="en-US" b="1" dirty="0" smtClean="0"/>
              <a:t>    	1</a:t>
            </a:r>
          </a:p>
          <a:p>
            <a:r>
              <a:rPr lang="ro-RO" b="1" dirty="0"/>
              <a:t>mod(-10,3.5</a:t>
            </a:r>
            <a:r>
              <a:rPr lang="ro-RO" b="1" dirty="0" smtClean="0"/>
              <a:t>)</a:t>
            </a:r>
            <a:r>
              <a:rPr lang="en-US" b="1" dirty="0" smtClean="0"/>
              <a:t>	 </a:t>
            </a:r>
            <a:r>
              <a:rPr lang="ro-RO" b="1" dirty="0"/>
              <a:t>-3</a:t>
            </a:r>
            <a:endParaRPr lang="ro-RO" dirty="0" smtClean="0"/>
          </a:p>
          <a:p>
            <a:pPr>
              <a:buNone/>
            </a:pPr>
            <a:r>
              <a:rPr lang="ro-RO" b="1" i="1" dirty="0"/>
              <a:t>Explicaţie. </a:t>
            </a:r>
            <a:r>
              <a:rPr lang="ro-RO" b="1" dirty="0"/>
              <a:t>-10=3.5*(-2)-3</a:t>
            </a:r>
            <a:r>
              <a:rPr lang="ro-RO" dirty="0"/>
              <a:t>.</a:t>
            </a:r>
            <a:endParaRPr lang="ro-RO" dirty="0" smtClean="0"/>
          </a:p>
          <a:p>
            <a:endParaRPr lang="en-US" b="1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stituent conținut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o-RO" b="1" dirty="0"/>
              <a:t>ABS(n)</a:t>
            </a:r>
            <a:r>
              <a:rPr lang="ro-RO" dirty="0" smtClean="0"/>
              <a:t> – returnează valoarea absolută a argumentului.</a:t>
            </a:r>
            <a:endParaRPr lang="en-US" dirty="0" smtClean="0"/>
          </a:p>
          <a:p>
            <a:r>
              <a:rPr lang="en-US" dirty="0" smtClean="0"/>
              <a:t>Abs(-3) 	-&gt;3;	 abs(3.6) 	-&gt;3.6</a:t>
            </a:r>
          </a:p>
          <a:p>
            <a:r>
              <a:rPr lang="vi-VN" dirty="0"/>
              <a:t>  </a:t>
            </a:r>
            <a:r>
              <a:rPr lang="vi-VN" b="1" dirty="0"/>
              <a:t>ACOS(n), ASIN(n), ATAN(n) </a:t>
            </a:r>
            <a:r>
              <a:rPr lang="vi-VN" dirty="0"/>
              <a:t>– sunt funcţiile trigonometrice inverse, cu semnificaţia din matematică. Valoarea returnată de aceste funcţii este exprimată în radiani.</a:t>
            </a:r>
            <a:endParaRPr lang="vi-VN" dirty="0" smtClean="0"/>
          </a:p>
          <a:p>
            <a:r>
              <a:rPr lang="vi-VN" b="1" dirty="0" smtClean="0"/>
              <a:t>SIN(n</a:t>
            </a:r>
            <a:r>
              <a:rPr lang="vi-VN" b="1" dirty="0"/>
              <a:t>), COS(n), TAN(n) </a:t>
            </a:r>
            <a:r>
              <a:rPr lang="vi-VN" dirty="0" smtClean="0"/>
              <a:t>– sunt funcţiile trigonometrice cu aceeaşi semnificaţie ca şi la matematică. Argumentul acestor funcţii trebuie precizat în radiani.</a:t>
            </a:r>
            <a:endParaRPr lang="en-US" dirty="0" smtClean="0"/>
          </a:p>
          <a:p>
            <a:r>
              <a:rPr lang="ro-RO" b="1" dirty="0"/>
              <a:t>POWER(m,n)</a:t>
            </a:r>
            <a:r>
              <a:rPr lang="ro-RO" dirty="0"/>
              <a:t> – calculează valoarea </a:t>
            </a:r>
            <a:r>
              <a:rPr lang="en-US" dirty="0" err="1" smtClean="0"/>
              <a:t>m</a:t>
            </a:r>
            <a:r>
              <a:rPr lang="en-US" baseline="30000" dirty="0" err="1" smtClean="0"/>
              <a:t>n</a:t>
            </a:r>
            <a:endParaRPr lang="vi-VN" dirty="0" smtClean="0"/>
          </a:p>
          <a:p>
            <a:pPr lvl="1"/>
            <a:r>
              <a:rPr lang="ro-RO" b="1" dirty="0" err="1"/>
              <a:t>power</a:t>
            </a:r>
            <a:r>
              <a:rPr lang="ro-RO" b="1" dirty="0"/>
              <a:t>(2,5</a:t>
            </a:r>
            <a:r>
              <a:rPr lang="ro-RO" b="1" dirty="0" smtClean="0"/>
              <a:t>)</a:t>
            </a:r>
            <a:endParaRPr lang="en-US" b="1" dirty="0" smtClean="0"/>
          </a:p>
          <a:p>
            <a:pPr lvl="1"/>
            <a:r>
              <a:rPr lang="ro-RO" b="1" dirty="0" err="1" smtClean="0"/>
              <a:t>power</a:t>
            </a:r>
            <a:r>
              <a:rPr lang="ro-RO" b="1" dirty="0" smtClean="0"/>
              <a:t>(2,</a:t>
            </a:r>
            <a:r>
              <a:rPr lang="en-US" b="1" dirty="0" smtClean="0"/>
              <a:t>0.</a:t>
            </a:r>
            <a:r>
              <a:rPr lang="ro-RO" b="1" dirty="0" smtClean="0"/>
              <a:t>5)</a:t>
            </a:r>
            <a:endParaRPr lang="en-US" b="1" dirty="0" smtClean="0"/>
          </a:p>
          <a:p>
            <a:pPr lvl="1"/>
            <a:r>
              <a:rPr lang="ro-RO" b="1" dirty="0" err="1" smtClean="0"/>
              <a:t>power</a:t>
            </a:r>
            <a:r>
              <a:rPr lang="ro-RO" b="1" dirty="0" smtClean="0"/>
              <a:t>(2,</a:t>
            </a:r>
            <a:r>
              <a:rPr lang="en-US" b="1" dirty="0" smtClean="0"/>
              <a:t>-1)</a:t>
            </a:r>
          </a:p>
          <a:p>
            <a:endParaRPr lang="vi-VN" dirty="0" smtClean="0"/>
          </a:p>
          <a:p>
            <a:r>
              <a:rPr lang="vi-VN" b="1" dirty="0" smtClean="0"/>
              <a:t>SQRT(x</a:t>
            </a:r>
            <a:r>
              <a:rPr lang="vi-VN" b="1" dirty="0"/>
              <a:t>)</a:t>
            </a:r>
            <a:r>
              <a:rPr lang="vi-VN" dirty="0" smtClean="0"/>
              <a:t> – calculează rădăcina pătrată a argumentului.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stituent conținut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vi-VN" dirty="0"/>
              <a:t>  </a:t>
            </a:r>
            <a:r>
              <a:rPr lang="vi-VN" b="1" dirty="0"/>
              <a:t>SIGN(x)</a:t>
            </a:r>
            <a:r>
              <a:rPr lang="vi-VN" dirty="0" smtClean="0"/>
              <a:t> – returnează semnul lui </a:t>
            </a:r>
            <a:r>
              <a:rPr lang="vi-VN" b="1" dirty="0"/>
              <a:t>x</a:t>
            </a:r>
            <a:r>
              <a:rPr lang="vi-VN" dirty="0" smtClean="0"/>
              <a:t>, adică </a:t>
            </a:r>
            <a:r>
              <a:rPr lang="vi-VN" b="1" dirty="0"/>
              <a:t>1</a:t>
            </a:r>
            <a:r>
              <a:rPr lang="vi-VN" dirty="0" smtClean="0"/>
              <a:t> dacă </a:t>
            </a:r>
            <a:r>
              <a:rPr lang="vi-VN" b="1" dirty="0"/>
              <a:t>x</a:t>
            </a:r>
            <a:r>
              <a:rPr lang="vi-VN" dirty="0" smtClean="0"/>
              <a:t> este număr pozitiv, respectiv </a:t>
            </a:r>
            <a:r>
              <a:rPr lang="vi-VN" b="1" dirty="0"/>
              <a:t>-1</a:t>
            </a:r>
            <a:r>
              <a:rPr lang="vi-VN" dirty="0" smtClean="0"/>
              <a:t> dacă </a:t>
            </a:r>
            <a:r>
              <a:rPr lang="vi-VN" b="1" dirty="0"/>
              <a:t>x</a:t>
            </a:r>
            <a:r>
              <a:rPr lang="vi-VN" dirty="0" smtClean="0"/>
              <a:t> este număr negativ.</a:t>
            </a:r>
          </a:p>
          <a:p>
            <a:r>
              <a:rPr lang="vi-VN" b="1" dirty="0" smtClean="0"/>
              <a:t>CEIL(x</a:t>
            </a:r>
            <a:r>
              <a:rPr lang="vi-VN" b="1" dirty="0"/>
              <a:t>)</a:t>
            </a:r>
            <a:r>
              <a:rPr lang="vi-VN" dirty="0" smtClean="0"/>
              <a:t> – returnează cel mai mic număr întreg care este mai mare sau egal decât parametrul transmis.</a:t>
            </a:r>
            <a:endParaRPr lang="en-US" dirty="0" smtClean="0"/>
          </a:p>
          <a:p>
            <a:pPr lvl="1"/>
            <a:r>
              <a:rPr lang="ro-RO" b="1" dirty="0" err="1"/>
              <a:t>ceil</a:t>
            </a:r>
            <a:r>
              <a:rPr lang="ro-RO" b="1" dirty="0"/>
              <a:t>(-3.7</a:t>
            </a:r>
            <a:r>
              <a:rPr lang="ro-RO" b="1" dirty="0" smtClean="0"/>
              <a:t>)</a:t>
            </a:r>
            <a:r>
              <a:rPr lang="en-US" b="1" dirty="0" smtClean="0"/>
              <a:t>  	-3</a:t>
            </a:r>
          </a:p>
          <a:p>
            <a:pPr lvl="1"/>
            <a:r>
              <a:rPr lang="ro-RO" b="1" dirty="0" err="1" smtClean="0"/>
              <a:t>ceil</a:t>
            </a:r>
            <a:r>
              <a:rPr lang="ro-RO" b="1" dirty="0" smtClean="0"/>
              <a:t>(3.7)</a:t>
            </a:r>
            <a:r>
              <a:rPr lang="en-US" b="1" dirty="0" smtClean="0"/>
              <a:t>		4</a:t>
            </a:r>
            <a:endParaRPr lang="vi-VN" dirty="0" smtClean="0"/>
          </a:p>
          <a:p>
            <a:r>
              <a:rPr lang="vi-VN" dirty="0" smtClean="0"/>
              <a:t> </a:t>
            </a:r>
            <a:r>
              <a:rPr lang="vi-VN" b="1" dirty="0"/>
              <a:t>FLOOR(x)</a:t>
            </a:r>
            <a:r>
              <a:rPr lang="vi-VN" dirty="0" smtClean="0"/>
              <a:t> – returnează cel mai mare număr întreg care este mai mic sau egal decât parametrul transmis.</a:t>
            </a:r>
            <a:endParaRPr lang="en-US" dirty="0" smtClean="0"/>
          </a:p>
          <a:p>
            <a:pPr lvl="1"/>
            <a:r>
              <a:rPr lang="en-US" b="1" dirty="0" smtClean="0"/>
              <a:t>floor</a:t>
            </a:r>
            <a:r>
              <a:rPr lang="ro-RO" b="1" dirty="0" smtClean="0"/>
              <a:t>(-</a:t>
            </a:r>
            <a:r>
              <a:rPr lang="ro-RO" b="1" dirty="0"/>
              <a:t>3.7</a:t>
            </a:r>
            <a:r>
              <a:rPr lang="ro-RO" b="1" dirty="0" smtClean="0"/>
              <a:t>)</a:t>
            </a:r>
            <a:r>
              <a:rPr lang="en-US" b="1" dirty="0" smtClean="0"/>
              <a:t>	-4</a:t>
            </a:r>
          </a:p>
          <a:p>
            <a:pPr lvl="1"/>
            <a:r>
              <a:rPr lang="en-US" b="1" dirty="0" smtClean="0"/>
              <a:t>Floor </a:t>
            </a:r>
            <a:r>
              <a:rPr lang="ro-RO" b="1" dirty="0" smtClean="0"/>
              <a:t>(3.7</a:t>
            </a:r>
            <a:r>
              <a:rPr lang="ro-RO" b="1" dirty="0"/>
              <a:t>) </a:t>
            </a:r>
            <a:r>
              <a:rPr lang="en-US" b="1" dirty="0" smtClean="0"/>
              <a:t>	3</a:t>
            </a:r>
            <a:endParaRPr lang="vi-VN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stituent conținut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o-RO" b="1" dirty="0"/>
              <a:t>REMAINDER(x,y)</a:t>
            </a:r>
            <a:r>
              <a:rPr lang="ro-RO" dirty="0"/>
              <a:t> – în cazul în care ambii parametrii </a:t>
            </a:r>
            <a:r>
              <a:rPr lang="ro-RO" b="1" dirty="0"/>
              <a:t>x</a:t>
            </a:r>
            <a:r>
              <a:rPr lang="ro-RO" dirty="0"/>
              <a:t> şi </a:t>
            </a:r>
            <a:r>
              <a:rPr lang="ro-RO" b="1" dirty="0"/>
              <a:t>y</a:t>
            </a:r>
            <a:r>
              <a:rPr lang="ro-RO" dirty="0"/>
              <a:t> sunt numere întregi, funcţia calculează restul împărţirii lui </a:t>
            </a:r>
            <a:r>
              <a:rPr lang="ro-RO" b="1" dirty="0"/>
              <a:t>x</a:t>
            </a:r>
            <a:r>
              <a:rPr lang="ro-RO" dirty="0"/>
              <a:t> la </a:t>
            </a:r>
            <a:r>
              <a:rPr lang="ro-RO" b="1" dirty="0"/>
              <a:t>y</a:t>
            </a:r>
            <a:r>
              <a:rPr lang="ro-RO" dirty="0"/>
              <a:t>. Dacă cel puţin unul dintre parametrii este număr real, funcţia determină mai întâi acel multiplu a lui </a:t>
            </a:r>
            <a:r>
              <a:rPr lang="ro-RO" b="1" dirty="0"/>
              <a:t>y</a:t>
            </a:r>
            <a:r>
              <a:rPr lang="ro-RO" dirty="0"/>
              <a:t> care este cel mai apropiat de </a:t>
            </a:r>
            <a:r>
              <a:rPr lang="ro-RO" b="1" dirty="0"/>
              <a:t>x</a:t>
            </a:r>
            <a:r>
              <a:rPr lang="ro-RO" dirty="0"/>
              <a:t>, şi returnează apoi diferenţa dintre </a:t>
            </a:r>
            <a:r>
              <a:rPr lang="ro-RO" b="1" dirty="0"/>
              <a:t>x</a:t>
            </a:r>
            <a:r>
              <a:rPr lang="ro-RO" dirty="0"/>
              <a:t> şi acel multiplu</a:t>
            </a:r>
            <a:r>
              <a:rPr lang="ro-RO" dirty="0" smtClean="0"/>
              <a:t>.</a:t>
            </a:r>
            <a:endParaRPr lang="en-US" dirty="0" smtClean="0"/>
          </a:p>
          <a:p>
            <a:pPr lvl="1"/>
            <a:r>
              <a:rPr lang="ro-RO" b="1" dirty="0" err="1"/>
              <a:t>remainder</a:t>
            </a:r>
            <a:r>
              <a:rPr lang="ro-RO" b="1" dirty="0"/>
              <a:t>(10,3</a:t>
            </a:r>
            <a:r>
              <a:rPr lang="ro-RO" b="1" dirty="0" smtClean="0"/>
              <a:t>)</a:t>
            </a:r>
            <a:r>
              <a:rPr lang="en-US" b="1" dirty="0" smtClean="0"/>
              <a:t>	1</a:t>
            </a:r>
          </a:p>
          <a:p>
            <a:pPr lvl="1"/>
            <a:r>
              <a:rPr lang="ro-RO" b="1" dirty="0" err="1" smtClean="0"/>
              <a:t>remainder</a:t>
            </a:r>
            <a:r>
              <a:rPr lang="ro-RO" b="1" dirty="0" smtClean="0"/>
              <a:t>(10,3</a:t>
            </a:r>
            <a:r>
              <a:rPr lang="en-US" b="1" dirty="0" smtClean="0"/>
              <a:t>.5</a:t>
            </a:r>
            <a:r>
              <a:rPr lang="ro-RO" b="1" dirty="0" smtClean="0"/>
              <a:t>)</a:t>
            </a:r>
            <a:r>
              <a:rPr lang="en-US" b="1" dirty="0" smtClean="0"/>
              <a:t>    -0.5</a:t>
            </a:r>
          </a:p>
          <a:p>
            <a:pPr lvl="1">
              <a:buNone/>
            </a:pPr>
            <a:r>
              <a:rPr lang="en-US" b="1" i="1" dirty="0" smtClean="0"/>
              <a:t>	</a:t>
            </a:r>
            <a:r>
              <a:rPr lang="ro-RO" b="1" i="1" dirty="0" smtClean="0"/>
              <a:t>Explicaţie</a:t>
            </a:r>
            <a:r>
              <a:rPr lang="ro-RO" b="1" i="1" dirty="0"/>
              <a:t>. </a:t>
            </a:r>
            <a:r>
              <a:rPr lang="ro-RO" dirty="0"/>
              <a:t>Cel mai apropiat de </a:t>
            </a:r>
            <a:r>
              <a:rPr lang="ro-RO" b="1" dirty="0"/>
              <a:t>10</a:t>
            </a:r>
            <a:r>
              <a:rPr lang="ro-RO" dirty="0"/>
              <a:t> multiplu a lui </a:t>
            </a:r>
            <a:r>
              <a:rPr lang="ro-RO" b="1" dirty="0"/>
              <a:t>3.5</a:t>
            </a:r>
            <a:r>
              <a:rPr lang="ro-RO" dirty="0"/>
              <a:t> este </a:t>
            </a:r>
            <a:r>
              <a:rPr lang="ro-RO" b="1" dirty="0"/>
              <a:t>10.5</a:t>
            </a:r>
            <a:r>
              <a:rPr lang="ro-RO" dirty="0"/>
              <a:t>, iar </a:t>
            </a:r>
            <a:r>
              <a:rPr lang="ro-RO" b="1" dirty="0"/>
              <a:t>10-10.5=-0.5</a:t>
            </a:r>
            <a:r>
              <a:rPr lang="ro-RO" dirty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Exercitii</a:t>
            </a: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SELECT ABS(-5) FROM DUAL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SELECT ABS(-4.5) FROM DUAL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SELECT POWER(2,0.5),POWER(2,-1) FROM DUAL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SELECT SQRT(13) FROM DUAL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SELECT MOD(21,5) FROM DUAL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SELECT SIGN(20), SIGN(-20)FROM DUAL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SELECT CEIL(-4.3),CEIL(3.2) FROM DUAL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SELECT ROUND(243.765,2),TRUNC(243.765,2) FROM DUAL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SELECT ROUND(SQRT(48),2) FROM DUAL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SELECT ROUND(243.765,-2),TRUNC(243.765,-2) FROM DUAL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32</TotalTime>
  <Words>438</Words>
  <Application>Microsoft Office PowerPoint</Application>
  <PresentationFormat>Expunere pe ecran (4:3)</PresentationFormat>
  <Paragraphs>63</Paragraphs>
  <Slides>9</Slides>
  <Notes>1</Notes>
  <HiddenSlides>0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9</vt:i4>
      </vt:variant>
    </vt:vector>
  </HeadingPairs>
  <TitlesOfParts>
    <vt:vector size="10" baseType="lpstr">
      <vt:lpstr>Civic</vt:lpstr>
      <vt:lpstr>Functii numerice</vt:lpstr>
      <vt:lpstr>round</vt:lpstr>
      <vt:lpstr>exemple</vt:lpstr>
      <vt:lpstr>TRUNC</vt:lpstr>
      <vt:lpstr>MOD(x,y)</vt:lpstr>
      <vt:lpstr>Diapozitivul 6</vt:lpstr>
      <vt:lpstr>Diapozitivul 7</vt:lpstr>
      <vt:lpstr>Diapozitivul 8</vt:lpstr>
      <vt:lpstr>Exercitii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Functii numerice</dc:title>
  <dc:creator>User</dc:creator>
  <cp:lastModifiedBy>User</cp:lastModifiedBy>
  <cp:revision>5</cp:revision>
  <dcterms:created xsi:type="dcterms:W3CDTF">2013-02-05T20:52:02Z</dcterms:created>
  <dcterms:modified xsi:type="dcterms:W3CDTF">2013-02-05T21:24:27Z</dcterms:modified>
</cp:coreProperties>
</file>